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95" r:id="rId2"/>
    <p:sldId id="382" r:id="rId3"/>
    <p:sldId id="384" r:id="rId4"/>
    <p:sldId id="257" r:id="rId5"/>
    <p:sldId id="280" r:id="rId6"/>
    <p:sldId id="28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5DA"/>
    <a:srgbClr val="46A9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72" autoAdjust="0"/>
  </p:normalViewPr>
  <p:slideViewPr>
    <p:cSldViewPr snapToGrid="0">
      <p:cViewPr varScale="1">
        <p:scale>
          <a:sx n="68" d="100"/>
          <a:sy n="68" d="100"/>
        </p:scale>
        <p:origin x="94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D1042-DBEF-44B2-B931-AF3413CA9894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41603-598A-4A13-9193-EAEFDE8AD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364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D2E877-D295-382F-2A9D-9E1E5540C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064045-7EAA-8AA5-9661-776D26A7EC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8E8159-939D-BFA1-1C40-3DB20193D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B64E14-A714-A277-061B-755AE20C2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C06008-BC44-E80D-D39C-153B2FE37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739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F352C3-0B11-3390-9D54-AC6081986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DC752C-1630-A834-72B6-C1917AD18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C212B9-BA38-3A9C-DADF-1D88B3860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F52A94-71FE-A9CD-DED7-CFBE0A204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E51418-83CF-3307-34EF-188073F09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566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0078C1-EAB3-0572-BB3A-066963944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FEA923-CCF8-2E8D-FE85-286E60AF0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64DC93-C51E-B065-626C-39431A954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9023CE-74C9-1A2F-2D8E-0D1A7FCB6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2B1253-0A03-F7F7-1B6C-CF93D992B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242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12FF7-DEA9-1168-3576-2E8E1AB34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0CF17-5085-231E-5857-042B0462BE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43B7CE-3795-1FAC-DB54-16084C065E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4A51F9-BE2F-2CD3-2A9E-47717FF8D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C3BF55-6AE2-E300-9123-D21A5CA65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06C913-4021-3E35-238A-621E36891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853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ACAE3-7025-47EA-310F-659B8871E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7C6F34-F196-A059-88AF-57BF00506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54E04D-3461-CC5C-BD49-14B0C59242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705617F-D5FE-B550-6BEF-BCEAF1BF2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0CCCC3F-258A-781E-B4AA-4FF892DDBD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B3012D7-AD88-4E43-ACF9-9AEE5EA65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8FF6ED1-71DF-5ABD-BFE9-9755F84B9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EE54DA4-F9B3-2454-B085-0D0DE529C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234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22E04A-57CA-4D3F-724B-023699736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1A9669F-6069-3BD8-0C9A-553D0ADCA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6F3C7FC-AB20-F9D3-933F-C07F692A6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1A3AD1-71F3-2BCA-2E69-FE3C4EE15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362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1465921-CAA0-FDD0-6B6D-147DED272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1296680-20B9-A3FC-EB3C-D8AE61107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51496A9-C51A-C23A-EB40-29236AB5C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107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10B36-5FA1-7CD3-BF67-ABA68D556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13E06B-1887-098A-D8C7-B0BFBB493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ABC2D3-A215-E86B-B3E6-03B84BC6E5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37581E-7B02-0813-E54F-02AD7AA7C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07D7E9-8A65-2B83-6A65-EC4D5E2CD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36C503-BAFD-F93C-5B10-C74760A65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21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AA800C-A8AA-78BD-A3D5-E8F7C789F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C5F6C7E-3A7F-1DCD-D4FD-18078A4A61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314DDA8-46CB-23BF-1A65-F2DF824F2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D04B7D1-37F9-A833-EFE7-F83C0A69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6BD56F-93A0-8B4D-6D96-77297EA8D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482469-C101-A43B-B93E-27F5ABA10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931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B96D82-FEBC-090E-35C3-4E3986DE7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DCCF66-5125-EFA3-16F0-F523003A4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BEF0A4-5C89-3FF3-60BE-1CB5B92E0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BCA213-0D73-B0A5-477F-C3A933FE7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28E298-C028-340B-91EE-430940498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675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1AE9CD-64D9-FE1A-5454-3E110A085B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98D9CC-5BC9-74B4-DC50-82361B1841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F69E7B-2750-6DF8-7D63-D2DD972F7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2B82D-C8AD-46F0-B091-0C75DE09FB34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3CD337-D434-202B-A40C-C87DD78DA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3F847C-AD65-9152-7DF0-CA228AC84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84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06B1DE-2962-1580-0979-6E57A1C74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798C51-2CAB-CC13-C1A9-A6283F9C5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8E5764-97EC-1B78-5EBF-F76546EB97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2B82D-C8AD-46F0-B091-0C75DE09FB34}" type="datetimeFigureOut">
              <a:rPr lang="ru-RU" smtClean="0"/>
              <a:t>20.08.2024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7A4296-9351-FD78-2D89-CBC29D1B99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6F016F-8E19-F274-F0C2-7E92371BAD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87650-1786-4D11-8CA7-0C4B5914BC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476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E09DBC5B-14CA-EE2B-2631-1FF87E2236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64" y="258195"/>
            <a:ext cx="1199902" cy="1199902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683741" y="1639086"/>
            <a:ext cx="10676238" cy="307817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8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ұйымдарында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Біртұтас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тәрбие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бағдарламасын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бекіту</a:t>
            </a:r>
            <a:r>
              <a:rPr lang="ru-RU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FAFED-7685-483D-BB3D-3688CA430C7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77946" y="3954332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600" i="1" dirty="0">
                <a:solidFill>
                  <a:schemeClr val="bg1"/>
                </a:solidFill>
              </a:rPr>
              <a:t>ҚАЗАҚСТАН РЕСПУБЛИКАСЫНЫҢ</a:t>
            </a:r>
          </a:p>
          <a:p>
            <a:pPr algn="r"/>
            <a:r>
              <a:rPr lang="ru-RU" sz="1600" i="1" dirty="0">
                <a:solidFill>
                  <a:schemeClr val="bg1"/>
                </a:solidFill>
              </a:rPr>
              <a:t>ОҚУ-АҒАРТУ МИНИСТРЛІГІНІҢ №194 БҰЙРЫҒЫ</a:t>
            </a:r>
          </a:p>
        </p:txBody>
      </p:sp>
    </p:spTree>
    <p:extLst>
      <p:ext uri="{BB962C8B-B14F-4D97-AF65-F5344CB8AC3E}">
        <p14:creationId xmlns:p14="http://schemas.microsoft.com/office/powerpoint/2010/main" val="783122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C70C794-310F-8565-7F59-072E521F653D}"/>
              </a:ext>
            </a:extLst>
          </p:cNvPr>
          <p:cNvSpPr/>
          <p:nvPr/>
        </p:nvSpPr>
        <p:spPr>
          <a:xfrm>
            <a:off x="1066801" y="231442"/>
            <a:ext cx="11193780" cy="1144480"/>
          </a:xfrm>
          <a:prstGeom prst="rect">
            <a:avLst/>
          </a:prstGeom>
          <a:solidFill>
            <a:srgbClr val="006ED5"/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ru-RU" sz="1800" b="1" dirty="0">
                <a:solidFill>
                  <a:srgbClr val="51BCB9"/>
                </a:solidFill>
                <a:effectLst/>
                <a:latin typeface="+mn-lt"/>
                <a:ea typeface="Aptos" panose="020B0004020202020204" pitchFamily="34" charset="0"/>
              </a:rPr>
              <a:t>»</a:t>
            </a:r>
            <a:endParaRPr lang="en-US" sz="5400" dirty="0">
              <a:solidFill>
                <a:srgbClr val="51BCB9"/>
              </a:solidFill>
              <a:latin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C35D20-DC87-2C8F-5AC1-82F981277D5B}"/>
              </a:ext>
            </a:extLst>
          </p:cNvPr>
          <p:cNvSpPr txBox="1"/>
          <p:nvPr/>
        </p:nvSpPr>
        <p:spPr>
          <a:xfrm>
            <a:off x="6096000" y="3247292"/>
            <a:ext cx="45110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Қағидамыз</a:t>
            </a:r>
            <a:r>
              <a:rPr lang="ru-RU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ru-RU" b="1" i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әділдік</a:t>
            </a:r>
            <a:r>
              <a:rPr lang="ru-RU" b="1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endParaRPr lang="en-US" b="1" i="1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i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тірегіміз</a:t>
            </a:r>
            <a:r>
              <a:rPr lang="ru-RU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</a:t>
            </a:r>
            <a:r>
              <a:rPr lang="en-US" b="1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жауапкершілік</a:t>
            </a:r>
            <a:r>
              <a:rPr lang="ru-RU" b="1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endParaRPr lang="en-US" b="1" i="1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i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мақсатымыз</a:t>
            </a:r>
            <a:r>
              <a:rPr lang="ru-RU" b="1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ru-RU" b="1" i="1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өрлеу</a:t>
            </a:r>
            <a:endParaRPr lang="en-US" b="1" i="1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/>
            <a:r>
              <a:rPr lang="ru-RU" i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Қ.Тоқаев</a:t>
            </a:r>
            <a:endParaRPr lang="ru-RU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9550D4-BBFC-D220-44B4-931AE83B4311}"/>
              </a:ext>
            </a:extLst>
          </p:cNvPr>
          <p:cNvSpPr txBox="1"/>
          <p:nvPr/>
        </p:nvSpPr>
        <p:spPr>
          <a:xfrm>
            <a:off x="1767840" y="389922"/>
            <a:ext cx="10492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Басшысының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тапсырмасы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мектептегі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тәрбие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жұмысын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ұйымдастыру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тәсілдерін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жаңарту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0FBDC7-CCA0-EA46-D95E-EDB3FCFC32B9}"/>
              </a:ext>
            </a:extLst>
          </p:cNvPr>
          <p:cNvSpPr txBox="1"/>
          <p:nvPr/>
        </p:nvSpPr>
        <p:spPr>
          <a:xfrm>
            <a:off x="5190308" y="1481198"/>
            <a:ext cx="69140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i="1" dirty="0" err="1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Ұлттық</a:t>
            </a:r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Құрылтайдың</a:t>
            </a:r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1400" i="1" dirty="0" err="1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Адал</a:t>
            </a:r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адам</a:t>
            </a:r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400" i="1" dirty="0" err="1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Адал</a:t>
            </a:r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400" i="1" dirty="0" err="1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Адал</a:t>
            </a:r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табыс</a:t>
            </a:r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1400" i="1" dirty="0" err="1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атты</a:t>
            </a:r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400" i="1" dirty="0" err="1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үшінші</a:t>
            </a:r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err="1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отырысы</a:t>
            </a:r>
            <a:r>
              <a:rPr lang="ru-RU" sz="1400" i="1" dirty="0">
                <a:solidFill>
                  <a:srgbClr val="212529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6D5AE92-8450-AECF-B892-AB6D7058EDA3}"/>
              </a:ext>
            </a:extLst>
          </p:cNvPr>
          <p:cNvSpPr/>
          <p:nvPr/>
        </p:nvSpPr>
        <p:spPr>
          <a:xfrm>
            <a:off x="0" y="0"/>
            <a:ext cx="1691640" cy="1595854"/>
          </a:xfrm>
          <a:prstGeom prst="ellips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09DBC5B-14CA-EE2B-2631-1FF87E2236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0" y="206789"/>
            <a:ext cx="1169133" cy="1169133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52B77F8-ABCD-2CA2-1734-A8A99BF60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078653-FB48-3084-D324-AEDCB6690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79" y="1802643"/>
            <a:ext cx="4070309" cy="378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751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different colored rectangular objects&#10;&#10;Description automatically generated with medium confidence">
            <a:extLst>
              <a:ext uri="{FF2B5EF4-FFF2-40B4-BE49-F238E27FC236}">
                <a16:creationId xmlns:a16="http://schemas.microsoft.com/office/drawing/2014/main" id="{A0F77BC6-A8DA-008F-C1FE-91F5F9BC8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41" y="136525"/>
            <a:ext cx="11534502" cy="6572251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DFAFED-7685-483D-BB3D-3688CA430C76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615597F-06F5-A8C0-3D6A-3867E990C200}"/>
              </a:ext>
            </a:extLst>
          </p:cNvPr>
          <p:cNvSpPr/>
          <p:nvPr/>
        </p:nvSpPr>
        <p:spPr>
          <a:xfrm>
            <a:off x="334652" y="1040607"/>
            <a:ext cx="1787433" cy="537332"/>
          </a:xfrm>
          <a:prstGeom prst="rect">
            <a:avLst/>
          </a:prstGeom>
          <a:solidFill>
            <a:srgbClr val="FFF2E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050" b="1" dirty="0">
              <a:solidFill>
                <a:srgbClr val="F89727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050" b="1" dirty="0">
                <a:solidFill>
                  <a:srgbClr val="F89727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Қазіргі қоғамның мәселелері</a:t>
            </a:r>
          </a:p>
          <a:p>
            <a:pPr algn="ctr"/>
            <a:endParaRPr lang="x-none" sz="1050" b="1" dirty="0">
              <a:solidFill>
                <a:schemeClr val="accent4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9CB45D-D84D-D39A-96D8-6C80542D95BA}"/>
              </a:ext>
            </a:extLst>
          </p:cNvPr>
          <p:cNvSpPr/>
          <p:nvPr/>
        </p:nvSpPr>
        <p:spPr>
          <a:xfrm>
            <a:off x="838200" y="2386448"/>
            <a:ext cx="1084806" cy="38792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Нашақорлық</a:t>
            </a:r>
            <a:endParaRPr lang="x-none" sz="11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E7C5E6E-3699-2E38-6E70-A9FAB24BB83D}"/>
              </a:ext>
            </a:extLst>
          </p:cNvPr>
          <p:cNvSpPr/>
          <p:nvPr/>
        </p:nvSpPr>
        <p:spPr>
          <a:xfrm>
            <a:off x="838200" y="4260791"/>
            <a:ext cx="1276141" cy="43635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Діни </a:t>
            </a:r>
          </a:p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экстремизм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08754FA-4077-0461-DC7A-FAA0496E03AB}"/>
              </a:ext>
            </a:extLst>
          </p:cNvPr>
          <p:cNvSpPr/>
          <p:nvPr/>
        </p:nvSpPr>
        <p:spPr>
          <a:xfrm>
            <a:off x="838200" y="5441981"/>
            <a:ext cx="1084806" cy="56003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Зорлық-зомбылық</a:t>
            </a:r>
            <a:endParaRPr lang="x-none" sz="11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9F7C394-82E8-D050-4DB6-A9254F102101}"/>
              </a:ext>
            </a:extLst>
          </p:cNvPr>
          <p:cNvSpPr/>
          <p:nvPr/>
        </p:nvSpPr>
        <p:spPr>
          <a:xfrm>
            <a:off x="838200" y="6179185"/>
            <a:ext cx="1512504" cy="35242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Ысырапшылдық</a:t>
            </a:r>
            <a:r>
              <a:rPr lang="kk-KZ" sz="1100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x-none" sz="110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E084487-7337-7F58-41DD-A03E5C491BD8}"/>
              </a:ext>
            </a:extLst>
          </p:cNvPr>
          <p:cNvSpPr/>
          <p:nvPr/>
        </p:nvSpPr>
        <p:spPr>
          <a:xfrm>
            <a:off x="107041" y="149224"/>
            <a:ext cx="5591795" cy="694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516EAC7-CAAF-E5E4-BD83-7ED6AADD5B04}"/>
              </a:ext>
            </a:extLst>
          </p:cNvPr>
          <p:cNvSpPr/>
          <p:nvPr/>
        </p:nvSpPr>
        <p:spPr>
          <a:xfrm>
            <a:off x="385045" y="211594"/>
            <a:ext cx="5710955" cy="52339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Тәрбие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парадигмасын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жаңарту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Қазақстан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Республикасы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Президентінің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Ұлттық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құрылтайда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сөйлеген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сөзіне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x-non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E96D274-AC99-4242-E2F5-BF1F8288428B}"/>
              </a:ext>
            </a:extLst>
          </p:cNvPr>
          <p:cNvSpPr/>
          <p:nvPr/>
        </p:nvSpPr>
        <p:spPr>
          <a:xfrm>
            <a:off x="3802856" y="1816138"/>
            <a:ext cx="1415688" cy="38792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Тәуелсіздік және</a:t>
            </a:r>
          </a:p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Отаншылдық</a:t>
            </a:r>
            <a:endParaRPr lang="x-none" sz="11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CF427FE-26FF-F2F1-659A-E9B8A067812E}"/>
              </a:ext>
            </a:extLst>
          </p:cNvPr>
          <p:cNvSpPr/>
          <p:nvPr/>
        </p:nvSpPr>
        <p:spPr>
          <a:xfrm>
            <a:off x="3802856" y="2707711"/>
            <a:ext cx="1415688" cy="38792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Бірлік және</a:t>
            </a:r>
          </a:p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Ынтымақ</a:t>
            </a:r>
            <a:endParaRPr lang="x-none" sz="11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8624717-4995-956C-6F83-576FFA180968}"/>
              </a:ext>
            </a:extLst>
          </p:cNvPr>
          <p:cNvSpPr/>
          <p:nvPr/>
        </p:nvSpPr>
        <p:spPr>
          <a:xfrm>
            <a:off x="3802856" y="3527921"/>
            <a:ext cx="1415688" cy="38792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Әділдік және</a:t>
            </a:r>
          </a:p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Жауапкершілік</a:t>
            </a:r>
            <a:endParaRPr lang="x-none" sz="11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A55CB10-CC0C-B186-6DD0-12E2F16AA671}"/>
              </a:ext>
            </a:extLst>
          </p:cNvPr>
          <p:cNvSpPr/>
          <p:nvPr/>
        </p:nvSpPr>
        <p:spPr>
          <a:xfrm>
            <a:off x="3802856" y="4348131"/>
            <a:ext cx="1415688" cy="38792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Заң және Тәртіп</a:t>
            </a:r>
            <a:endParaRPr lang="x-none" sz="11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B334398-B9C4-428D-79B5-6AE55C82805A}"/>
              </a:ext>
            </a:extLst>
          </p:cNvPr>
          <p:cNvSpPr/>
          <p:nvPr/>
        </p:nvSpPr>
        <p:spPr>
          <a:xfrm>
            <a:off x="3802856" y="5168341"/>
            <a:ext cx="1600994" cy="38792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Еңбекқорлық және</a:t>
            </a:r>
          </a:p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Кәсіби біліктілік</a:t>
            </a:r>
            <a:endParaRPr lang="x-none" sz="11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DFAD993-7A72-38E6-CB18-C0B1724A8023}"/>
              </a:ext>
            </a:extLst>
          </p:cNvPr>
          <p:cNvSpPr/>
          <p:nvPr/>
        </p:nvSpPr>
        <p:spPr>
          <a:xfrm>
            <a:off x="3802856" y="6059914"/>
            <a:ext cx="1600994" cy="38792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Жасампаздық және</a:t>
            </a:r>
          </a:p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Жаңашылдық</a:t>
            </a:r>
            <a:endParaRPr lang="x-none" sz="11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A151DD6-36D5-38D8-546B-F3E989486FB0}"/>
              </a:ext>
            </a:extLst>
          </p:cNvPr>
          <p:cNvSpPr/>
          <p:nvPr/>
        </p:nvSpPr>
        <p:spPr>
          <a:xfrm>
            <a:off x="3519373" y="1088370"/>
            <a:ext cx="1787433" cy="387927"/>
          </a:xfrm>
          <a:prstGeom prst="rect">
            <a:avLst/>
          </a:prstGeom>
          <a:solidFill>
            <a:srgbClr val="E4EF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9DC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Құндылықтар</a:t>
            </a:r>
            <a:endParaRPr lang="x-none" sz="1050" b="1" dirty="0">
              <a:solidFill>
                <a:srgbClr val="009DCF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600CC8A-C9FF-DB1A-108C-C2A918AE6367}"/>
              </a:ext>
            </a:extLst>
          </p:cNvPr>
          <p:cNvSpPr/>
          <p:nvPr/>
        </p:nvSpPr>
        <p:spPr>
          <a:xfrm>
            <a:off x="6384925" y="1082431"/>
            <a:ext cx="1498508" cy="387927"/>
          </a:xfrm>
          <a:prstGeom prst="rect">
            <a:avLst/>
          </a:prstGeom>
          <a:solidFill>
            <a:srgbClr val="E4EF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9DC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Әрекет</a:t>
            </a:r>
            <a:endParaRPr lang="x-none" sz="1050" b="1" dirty="0">
              <a:solidFill>
                <a:srgbClr val="009DCF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7264B08-7A41-EE4E-3E19-E72CAF50A73C}"/>
              </a:ext>
            </a:extLst>
          </p:cNvPr>
          <p:cNvSpPr/>
          <p:nvPr/>
        </p:nvSpPr>
        <p:spPr>
          <a:xfrm>
            <a:off x="8108949" y="1069732"/>
            <a:ext cx="1031783" cy="387927"/>
          </a:xfrm>
          <a:prstGeom prst="rect">
            <a:avLst/>
          </a:prstGeom>
          <a:solidFill>
            <a:srgbClr val="E4EFF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9DC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Іс-шара</a:t>
            </a:r>
            <a:endParaRPr lang="x-none" sz="1050" b="1" dirty="0">
              <a:solidFill>
                <a:srgbClr val="009DCF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70F1568-4001-95A3-8064-AB91D74DC03B}"/>
              </a:ext>
            </a:extLst>
          </p:cNvPr>
          <p:cNvSpPr/>
          <p:nvPr/>
        </p:nvSpPr>
        <p:spPr>
          <a:xfrm>
            <a:off x="9420224" y="1040607"/>
            <a:ext cx="1031783" cy="387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9C793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Құзыреттілік</a:t>
            </a:r>
            <a:endParaRPr lang="x-none" sz="1050" b="1" dirty="0">
              <a:solidFill>
                <a:srgbClr val="9C793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0662D2D-59A3-6D87-D18B-D552E950BCF8}"/>
              </a:ext>
            </a:extLst>
          </p:cNvPr>
          <p:cNvSpPr/>
          <p:nvPr/>
        </p:nvSpPr>
        <p:spPr>
          <a:xfrm>
            <a:off x="10796588" y="1035430"/>
            <a:ext cx="680759" cy="387927"/>
          </a:xfrm>
          <a:prstGeom prst="rect">
            <a:avLst/>
          </a:prstGeom>
          <a:solidFill>
            <a:srgbClr val="009DC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Нәтиже</a:t>
            </a:r>
            <a:endParaRPr lang="x-none" sz="1050" b="1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54497944-07B0-06C7-82E6-2B3F917C5CA3}"/>
              </a:ext>
            </a:extLst>
          </p:cNvPr>
          <p:cNvSpPr/>
          <p:nvPr/>
        </p:nvSpPr>
        <p:spPr>
          <a:xfrm>
            <a:off x="2426644" y="1035431"/>
            <a:ext cx="635322" cy="420764"/>
          </a:xfrm>
          <a:prstGeom prst="rect">
            <a:avLst/>
          </a:prstGeom>
          <a:solidFill>
            <a:srgbClr val="009DC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Шешу</a:t>
            </a:r>
          </a:p>
          <a:p>
            <a:pPr algn="ctr"/>
            <a:r>
              <a:rPr lang="kk-KZ" sz="105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жол-дары</a:t>
            </a:r>
            <a:endParaRPr lang="x-none" sz="1050" b="1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8E9FE71-F5E0-7AE7-495E-F5FC98EB42ED}"/>
              </a:ext>
            </a:extLst>
          </p:cNvPr>
          <p:cNvSpPr/>
          <p:nvPr/>
        </p:nvSpPr>
        <p:spPr>
          <a:xfrm rot="5400000">
            <a:off x="619746" y="3667079"/>
            <a:ext cx="4249118" cy="420764"/>
          </a:xfrm>
          <a:prstGeom prst="rect">
            <a:avLst/>
          </a:prstGeom>
          <a:solidFill>
            <a:srgbClr val="009DC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Тәрбиенің құндылыққа бағдарланған және</a:t>
            </a:r>
          </a:p>
          <a:p>
            <a:pPr algn="ctr"/>
            <a:r>
              <a:rPr lang="kk-KZ" sz="105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құзыреттілік тәсілдерін қолдану</a:t>
            </a:r>
            <a:endParaRPr lang="x-none" sz="1050" b="1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D752231-2E96-AF42-BB0C-2FB329129DAF}"/>
              </a:ext>
            </a:extLst>
          </p:cNvPr>
          <p:cNvSpPr/>
          <p:nvPr/>
        </p:nvSpPr>
        <p:spPr>
          <a:xfrm>
            <a:off x="6384925" y="1640412"/>
            <a:ext cx="1498507" cy="155170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Танымдық</a:t>
            </a:r>
          </a:p>
          <a:p>
            <a:r>
              <a:rPr lang="kk-KZ" sz="1100" b="1" dirty="0">
                <a:latin typeface="Aptos" panose="020B0004020202020204" pitchFamily="34" charset="0"/>
                <a:cs typeface="Arial" panose="020B0604020202020204" pitchFamily="34" charset="0"/>
              </a:rPr>
              <a:t>компонент</a:t>
            </a:r>
          </a:p>
          <a:p>
            <a:r>
              <a:rPr lang="kk-KZ" sz="1100" dirty="0">
                <a:latin typeface="Aptos" panose="020B0004020202020204" pitchFamily="34" charset="0"/>
                <a:cs typeface="Arial" panose="020B0604020202020204" pitchFamily="34" charset="0"/>
              </a:rPr>
              <a:t>Баланың әл-ауқатын</a:t>
            </a:r>
          </a:p>
          <a:p>
            <a:r>
              <a:rPr lang="kk-KZ" sz="1100" dirty="0">
                <a:latin typeface="Aptos" panose="020B0004020202020204" pitchFamily="34" charset="0"/>
                <a:cs typeface="Arial" panose="020B0604020202020204" pitchFamily="34" charset="0"/>
              </a:rPr>
              <a:t>анықтайтын</a:t>
            </a:r>
          </a:p>
          <a:p>
            <a:r>
              <a:rPr lang="kk-KZ" sz="1100" dirty="0">
                <a:latin typeface="Aptos" panose="020B0004020202020204" pitchFamily="34" charset="0"/>
                <a:cs typeface="Arial" panose="020B0604020202020204" pitchFamily="34" charset="0"/>
              </a:rPr>
              <a:t>құндылықтардың</a:t>
            </a:r>
          </a:p>
          <a:p>
            <a:r>
              <a:rPr lang="kk-KZ" sz="1100" dirty="0">
                <a:latin typeface="Aptos" panose="020B0004020202020204" pitchFamily="34" charset="0"/>
                <a:cs typeface="Arial" panose="020B0604020202020204" pitchFamily="34" charset="0"/>
              </a:rPr>
              <a:t>маңыздылығын білу,</a:t>
            </a:r>
          </a:p>
          <a:p>
            <a:r>
              <a:rPr lang="kk-KZ" sz="1100" dirty="0">
                <a:latin typeface="Aptos" panose="020B0004020202020204" pitchFamily="34" charset="0"/>
                <a:cs typeface="Arial" panose="020B0604020202020204" pitchFamily="34" charset="0"/>
              </a:rPr>
              <a:t>түсіну, сезіну</a:t>
            </a:r>
            <a:endParaRPr lang="x-none" sz="110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EC733F3-62C2-6484-41DF-7988AAADABAE}"/>
              </a:ext>
            </a:extLst>
          </p:cNvPr>
          <p:cNvSpPr/>
          <p:nvPr/>
        </p:nvSpPr>
        <p:spPr>
          <a:xfrm>
            <a:off x="6384925" y="3227252"/>
            <a:ext cx="1498507" cy="17333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kk-KZ" sz="1100" b="1" i="0" u="none" strike="noStrike" baseline="0" dirty="0">
                <a:latin typeface="Aptos" panose="020B0004020202020204" pitchFamily="34" charset="0"/>
              </a:rPr>
              <a:t>Практикалық</a:t>
            </a:r>
          </a:p>
          <a:p>
            <a:pPr algn="l"/>
            <a:r>
              <a:rPr lang="kk-KZ" sz="1100" b="1" i="0" u="none" strike="noStrike" baseline="0" dirty="0">
                <a:latin typeface="Aptos" panose="020B0004020202020204" pitchFamily="34" charset="0"/>
              </a:rPr>
              <a:t>компонент</a:t>
            </a:r>
          </a:p>
          <a:p>
            <a:pPr algn="l"/>
            <a:r>
              <a:rPr lang="kk-KZ" sz="1100" b="0" i="0" u="none" strike="noStrike" baseline="0" dirty="0">
                <a:latin typeface="Aptos" panose="020B0004020202020204" pitchFamily="34" charset="0"/>
              </a:rPr>
              <a:t>Өмірлік жағдайларда</a:t>
            </a:r>
          </a:p>
          <a:p>
            <a:pPr algn="l"/>
            <a:r>
              <a:rPr lang="kk-KZ" sz="1100" b="0" i="0" u="none" strike="noStrike" baseline="0" dirty="0">
                <a:latin typeface="Aptos" panose="020B0004020202020204" pitchFamily="34" charset="0"/>
              </a:rPr>
              <a:t>құндылықтар</a:t>
            </a:r>
          </a:p>
          <a:p>
            <a:pPr algn="l"/>
            <a:r>
              <a:rPr lang="kk-KZ" sz="1100" b="0" i="0" u="none" strike="noStrike" baseline="0" dirty="0">
                <a:latin typeface="Aptos" panose="020B0004020202020204" pitchFamily="34" charset="0"/>
              </a:rPr>
              <a:t>қолдануды</a:t>
            </a:r>
          </a:p>
          <a:p>
            <a:pPr algn="l"/>
            <a:r>
              <a:rPr lang="kk-KZ" sz="1100" b="0" i="0" u="none" strike="noStrike" baseline="0" dirty="0">
                <a:latin typeface="Aptos" panose="020B0004020202020204" pitchFamily="34" charset="0"/>
              </a:rPr>
              <a:t>сипаттайтын</a:t>
            </a:r>
          </a:p>
          <a:p>
            <a:pPr algn="l"/>
            <a:r>
              <a:rPr lang="kk-KZ" sz="1100" b="0" i="0" u="none" strike="noStrike" baseline="0" dirty="0">
                <a:latin typeface="Aptos" panose="020B0004020202020204" pitchFamily="34" charset="0"/>
              </a:rPr>
              <a:t>дағдылар мен нақты</a:t>
            </a:r>
          </a:p>
          <a:p>
            <a:pPr algn="l"/>
            <a:r>
              <a:rPr lang="kk-KZ" sz="1100" b="0" i="0" u="none" strike="noStrike" baseline="0" dirty="0">
                <a:latin typeface="Aptos" panose="020B0004020202020204" pitchFamily="34" charset="0"/>
              </a:rPr>
              <a:t>әрекеттер</a:t>
            </a:r>
            <a:endParaRPr lang="x-none" sz="80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80EA854E-2B89-DB43-8F84-46A6FA2E22C7}"/>
              </a:ext>
            </a:extLst>
          </p:cNvPr>
          <p:cNvSpPr/>
          <p:nvPr/>
        </p:nvSpPr>
        <p:spPr>
          <a:xfrm>
            <a:off x="6348346" y="4736057"/>
            <a:ext cx="1498507" cy="173336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kk-KZ" sz="1100" b="1" i="0" u="none" strike="noStrike" baseline="0" dirty="0" err="1">
                <a:latin typeface="Aptos" panose="020B0004020202020204" pitchFamily="34" charset="0"/>
              </a:rPr>
              <a:t>Эмоционалды</a:t>
            </a:r>
            <a:endParaRPr lang="kk-KZ" sz="1100" b="1" i="0" u="none" strike="noStrike" baseline="0" dirty="0">
              <a:latin typeface="Aptos" panose="020B0004020202020204" pitchFamily="34" charset="0"/>
            </a:endParaRPr>
          </a:p>
          <a:p>
            <a:pPr algn="l"/>
            <a:r>
              <a:rPr lang="kk-KZ" sz="1100" b="1" i="0" u="none" strike="noStrike" baseline="0" dirty="0">
                <a:latin typeface="Aptos" panose="020B0004020202020204" pitchFamily="34" charset="0"/>
              </a:rPr>
              <a:t>компонент</a:t>
            </a:r>
          </a:p>
          <a:p>
            <a:pPr algn="l"/>
            <a:r>
              <a:rPr lang="kk-KZ" sz="1100" b="0" i="0" u="none" strike="noStrike" baseline="0" dirty="0">
                <a:latin typeface="Aptos" panose="020B0004020202020204" pitchFamily="34" charset="0"/>
              </a:rPr>
              <a:t>Баланың</a:t>
            </a:r>
          </a:p>
          <a:p>
            <a:pPr algn="l"/>
            <a:r>
              <a:rPr lang="kk-KZ" sz="1100" b="0" i="0" u="none" strike="noStrike" baseline="0" dirty="0">
                <a:latin typeface="Aptos" panose="020B0004020202020204" pitchFamily="34" charset="0"/>
              </a:rPr>
              <a:t>құндылықтарын,</a:t>
            </a:r>
          </a:p>
          <a:p>
            <a:pPr algn="l"/>
            <a:r>
              <a:rPr lang="kk-KZ" sz="1100" b="0" i="0" u="none" strike="noStrike" baseline="0" dirty="0">
                <a:latin typeface="Aptos" panose="020B0004020202020204" pitchFamily="34" charset="0"/>
              </a:rPr>
              <a:t>бағдарын және</a:t>
            </a:r>
          </a:p>
          <a:p>
            <a:pPr algn="l"/>
            <a:r>
              <a:rPr lang="kk-KZ" sz="1100" b="0" i="0" u="none" strike="noStrike" baseline="0" dirty="0">
                <a:latin typeface="Aptos" panose="020B0004020202020204" pitchFamily="34" charset="0"/>
              </a:rPr>
              <a:t>мінез-құлқын</a:t>
            </a:r>
          </a:p>
          <a:p>
            <a:pPr algn="l"/>
            <a:r>
              <a:rPr lang="kk-KZ" sz="1100" b="0" i="0" u="none" strike="noStrike" baseline="0" dirty="0">
                <a:latin typeface="Aptos" panose="020B0004020202020204" pitchFamily="34" charset="0"/>
              </a:rPr>
              <a:t>анықтайтын</a:t>
            </a:r>
          </a:p>
          <a:p>
            <a:pPr algn="l"/>
            <a:r>
              <a:rPr lang="kk-KZ" sz="1100" b="0" i="0" u="none" strike="noStrike" baseline="0" dirty="0" err="1">
                <a:latin typeface="Aptos" panose="020B0004020202020204" pitchFamily="34" charset="0"/>
              </a:rPr>
              <a:t>эмоционалдық</a:t>
            </a:r>
            <a:endParaRPr lang="kk-KZ" sz="1100" b="0" i="0" u="none" strike="noStrike" baseline="0" dirty="0">
              <a:latin typeface="Aptos" panose="020B0004020202020204" pitchFamily="34" charset="0"/>
            </a:endParaRPr>
          </a:p>
          <a:p>
            <a:pPr algn="l"/>
            <a:r>
              <a:rPr lang="kk-KZ" sz="1100" b="0" i="0" u="none" strike="noStrike" baseline="0" dirty="0">
                <a:latin typeface="Aptos" panose="020B0004020202020204" pitchFamily="34" charset="0"/>
              </a:rPr>
              <a:t>тәжірибе</a:t>
            </a:r>
            <a:endParaRPr lang="x-none" sz="40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8F109C43-F1E2-1969-B6A7-6D2A1D5414B2}"/>
              </a:ext>
            </a:extLst>
          </p:cNvPr>
          <p:cNvSpPr/>
          <p:nvPr/>
        </p:nvSpPr>
        <p:spPr>
          <a:xfrm rot="5400000">
            <a:off x="8094166" y="2140351"/>
            <a:ext cx="1109229" cy="3343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200" b="1" dirty="0">
                <a:latin typeface="Aptos" panose="020B0004020202020204" pitchFamily="34" charset="0"/>
                <a:cs typeface="Arial" panose="020B0604020202020204" pitchFamily="34" charset="0"/>
              </a:rPr>
              <a:t>МЖМББС</a:t>
            </a:r>
            <a:endParaRPr lang="x-none" sz="120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2EDD0095-8F1F-AB8D-8169-AAA268B0279B}"/>
              </a:ext>
            </a:extLst>
          </p:cNvPr>
          <p:cNvSpPr/>
          <p:nvPr/>
        </p:nvSpPr>
        <p:spPr>
          <a:xfrm rot="5400000">
            <a:off x="8094165" y="3472189"/>
            <a:ext cx="1109229" cy="83532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200" b="1" dirty="0">
                <a:latin typeface="Aptos" panose="020B0004020202020204" pitchFamily="34" charset="0"/>
                <a:cs typeface="Arial" panose="020B0604020202020204" pitchFamily="34" charset="0"/>
              </a:rPr>
              <a:t>Сынып сағаты</a:t>
            </a:r>
          </a:p>
          <a:p>
            <a:r>
              <a:rPr lang="kk-KZ" sz="1200" b="1" dirty="0">
                <a:latin typeface="Aptos" panose="020B0004020202020204" pitchFamily="34" charset="0"/>
                <a:cs typeface="Arial" panose="020B0604020202020204" pitchFamily="34" charset="0"/>
              </a:rPr>
              <a:t>Әлеуметтік</a:t>
            </a:r>
          </a:p>
          <a:p>
            <a:r>
              <a:rPr lang="kk-KZ" sz="1200" b="1" dirty="0">
                <a:latin typeface="Aptos" panose="020B0004020202020204" pitchFamily="34" charset="0"/>
                <a:cs typeface="Arial" panose="020B0604020202020204" pitchFamily="34" charset="0"/>
              </a:rPr>
              <a:t>жобалар</a:t>
            </a:r>
            <a:endParaRPr lang="x-none" sz="120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AFC42313-1A14-9A4C-915A-52DB3B833580}"/>
              </a:ext>
            </a:extLst>
          </p:cNvPr>
          <p:cNvSpPr/>
          <p:nvPr/>
        </p:nvSpPr>
        <p:spPr>
          <a:xfrm rot="5400000">
            <a:off x="7868856" y="5622704"/>
            <a:ext cx="1483487" cy="3343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200" b="1" dirty="0">
                <a:latin typeface="Aptos" panose="020B0004020202020204" pitchFamily="34" charset="0"/>
                <a:cs typeface="Arial" panose="020B0604020202020204" pitchFamily="34" charset="0"/>
              </a:rPr>
              <a:t>Алдын-алу</a:t>
            </a:r>
          </a:p>
          <a:p>
            <a:r>
              <a:rPr lang="kk-KZ" sz="1200" b="1" dirty="0">
                <a:latin typeface="Aptos" panose="020B0004020202020204" pitchFamily="34" charset="0"/>
                <a:cs typeface="Arial" panose="020B0604020202020204" pitchFamily="34" charset="0"/>
              </a:rPr>
              <a:t>шаралары</a:t>
            </a:r>
            <a:endParaRPr lang="x-none" sz="120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7DACDC70-3ADE-BB2F-A099-FD6DE6036359}"/>
              </a:ext>
            </a:extLst>
          </p:cNvPr>
          <p:cNvSpPr/>
          <p:nvPr/>
        </p:nvSpPr>
        <p:spPr>
          <a:xfrm rot="5400000">
            <a:off x="9012408" y="3844244"/>
            <a:ext cx="4249118" cy="420764"/>
          </a:xfrm>
          <a:prstGeom prst="rect">
            <a:avLst/>
          </a:prstGeom>
          <a:solidFill>
            <a:srgbClr val="009DC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Парасаттылық, адалдық және инновация</a:t>
            </a:r>
          </a:p>
          <a:p>
            <a:pPr algn="ctr"/>
            <a:r>
              <a:rPr lang="kk-KZ" sz="105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мәдениетін қалыптастыру</a:t>
            </a:r>
            <a:endParaRPr lang="x-none" sz="1050" b="1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616FE4FD-6ABE-A101-458A-7E9C3708E155}"/>
              </a:ext>
            </a:extLst>
          </p:cNvPr>
          <p:cNvSpPr/>
          <p:nvPr/>
        </p:nvSpPr>
        <p:spPr>
          <a:xfrm>
            <a:off x="9380900" y="1749475"/>
            <a:ext cx="1031783" cy="574494"/>
          </a:xfrm>
          <a:prstGeom prst="rect">
            <a:avLst/>
          </a:prstGeom>
          <a:solidFill>
            <a:srgbClr val="9F7D3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Ұлттық</a:t>
            </a:r>
          </a:p>
          <a:p>
            <a:r>
              <a:rPr lang="kk-KZ" sz="110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мүдделерді</a:t>
            </a:r>
          </a:p>
          <a:p>
            <a:r>
              <a:rPr lang="kk-KZ" sz="110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насихаттау</a:t>
            </a:r>
            <a:endParaRPr lang="x-none" sz="1100" b="1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0393E1C4-5B79-8C62-9E4E-E1BAA538C09E}"/>
              </a:ext>
            </a:extLst>
          </p:cNvPr>
          <p:cNvSpPr/>
          <p:nvPr/>
        </p:nvSpPr>
        <p:spPr>
          <a:xfrm>
            <a:off x="9414128" y="2614427"/>
            <a:ext cx="1168147" cy="574494"/>
          </a:xfrm>
          <a:prstGeom prst="rect">
            <a:avLst/>
          </a:prstGeom>
          <a:solidFill>
            <a:srgbClr val="9F7D3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Тиімді</a:t>
            </a:r>
          </a:p>
          <a:p>
            <a:r>
              <a:rPr lang="kk-KZ" sz="110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коммуникация</a:t>
            </a:r>
            <a:endParaRPr lang="x-none" sz="1100" b="1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9DC09C38-87B7-F5F5-39A7-E09EB3FF85DF}"/>
              </a:ext>
            </a:extLst>
          </p:cNvPr>
          <p:cNvSpPr/>
          <p:nvPr/>
        </p:nvSpPr>
        <p:spPr>
          <a:xfrm>
            <a:off x="9414128" y="3373477"/>
            <a:ext cx="1168147" cy="574494"/>
          </a:xfrm>
          <a:prstGeom prst="rect">
            <a:avLst/>
          </a:prstGeom>
          <a:solidFill>
            <a:srgbClr val="9F7D3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Қоғамға қызмет</a:t>
            </a:r>
            <a:endParaRPr lang="x-none" sz="1100" b="1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E96F80B9-72B7-481A-1304-EEF099DCE1C3}"/>
              </a:ext>
            </a:extLst>
          </p:cNvPr>
          <p:cNvSpPr/>
          <p:nvPr/>
        </p:nvSpPr>
        <p:spPr>
          <a:xfrm>
            <a:off x="9398126" y="4281390"/>
            <a:ext cx="1168147" cy="574494"/>
          </a:xfrm>
          <a:prstGeom prst="rect">
            <a:avLst/>
          </a:prstGeom>
          <a:solidFill>
            <a:srgbClr val="9F7D3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Азаматтық</a:t>
            </a:r>
          </a:p>
          <a:p>
            <a:r>
              <a:rPr lang="kk-KZ" sz="110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парыз</a:t>
            </a:r>
            <a:endParaRPr lang="x-none" sz="1100" b="1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88113A85-7E0A-38A1-397A-3455D2DE713A}"/>
              </a:ext>
            </a:extLst>
          </p:cNvPr>
          <p:cNvSpPr/>
          <p:nvPr/>
        </p:nvSpPr>
        <p:spPr>
          <a:xfrm>
            <a:off x="9374346" y="4968948"/>
            <a:ext cx="1207929" cy="574494"/>
          </a:xfrm>
          <a:prstGeom prst="rect">
            <a:avLst/>
          </a:prstGeom>
          <a:solidFill>
            <a:srgbClr val="9F7D3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Инновациялық</a:t>
            </a:r>
          </a:p>
          <a:p>
            <a:r>
              <a:rPr lang="kk-KZ" sz="110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ойлау</a:t>
            </a:r>
            <a:endParaRPr lang="x-none" sz="1100" b="1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EE93EFC6-C0ED-2AF2-F39E-83D2144CE4B9}"/>
              </a:ext>
            </a:extLst>
          </p:cNvPr>
          <p:cNvSpPr/>
          <p:nvPr/>
        </p:nvSpPr>
        <p:spPr>
          <a:xfrm>
            <a:off x="9352041" y="5894930"/>
            <a:ext cx="1168147" cy="574494"/>
          </a:xfrm>
          <a:prstGeom prst="rect">
            <a:avLst/>
          </a:prstGeom>
          <a:solidFill>
            <a:srgbClr val="9F7D3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Жасампаздық</a:t>
            </a:r>
            <a:endParaRPr lang="x-none" sz="1100" b="1" dirty="0">
              <a:solidFill>
                <a:schemeClr val="bg1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251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E2F863-94B6-73DF-5465-21276EEB1A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857"/>
            <a:ext cx="12191998" cy="685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97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8D6D09-BACE-5505-F652-793107FA6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/>
            <a:r>
              <a:rPr lang="kk-KZ" sz="1800" b="1" dirty="0">
                <a:solidFill>
                  <a:srgbClr val="75BABD"/>
                </a:solidFill>
                <a:latin typeface="PT Sans"/>
              </a:rPr>
              <a:t>Құндылықтардың айларға бөлінісі</a:t>
            </a:r>
            <a:br>
              <a:rPr lang="en-US" sz="1800" b="1" dirty="0">
                <a:solidFill>
                  <a:srgbClr val="75BABD"/>
                </a:solidFill>
                <a:latin typeface="PT Sans"/>
              </a:rPr>
            </a:br>
            <a:endParaRPr lang="ru-RU" sz="1800" b="1" dirty="0"/>
          </a:p>
        </p:txBody>
      </p:sp>
      <p:grpSp>
        <p:nvGrpSpPr>
          <p:cNvPr id="36" name="Группа 35"/>
          <p:cNvGrpSpPr/>
          <p:nvPr/>
        </p:nvGrpSpPr>
        <p:grpSpPr>
          <a:xfrm>
            <a:off x="359994" y="1718004"/>
            <a:ext cx="11502694" cy="3822713"/>
            <a:chOff x="359994" y="1713834"/>
            <a:chExt cx="9352216" cy="2712042"/>
          </a:xfrm>
        </p:grpSpPr>
        <p:sp>
          <p:nvSpPr>
            <p:cNvPr id="6" name="Freeform 1711"/>
            <p:cNvSpPr/>
            <p:nvPr/>
          </p:nvSpPr>
          <p:spPr>
            <a:xfrm>
              <a:off x="2716568" y="2723451"/>
              <a:ext cx="2231694" cy="730377"/>
            </a:xfrm>
            <a:custGeom>
              <a:avLst/>
              <a:gdLst/>
              <a:ahLst/>
              <a:cxnLst/>
              <a:rect l="0" t="0" r="0" b="0"/>
              <a:pathLst>
                <a:path w="2231694" h="730377">
                  <a:moveTo>
                    <a:pt x="0" y="730377"/>
                  </a:moveTo>
                  <a:lnTo>
                    <a:pt x="2231694" y="73037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7"/>
                  </a:lnTo>
                  <a:close/>
                </a:path>
              </a:pathLst>
            </a:custGeom>
            <a:solidFill>
              <a:srgbClr val="7B74AF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1712"/>
            <p:cNvSpPr/>
            <p:nvPr/>
          </p:nvSpPr>
          <p:spPr>
            <a:xfrm>
              <a:off x="7480516" y="2729001"/>
              <a:ext cx="2231694" cy="724827"/>
            </a:xfrm>
            <a:custGeom>
              <a:avLst/>
              <a:gdLst/>
              <a:ahLst/>
              <a:cxnLst/>
              <a:rect l="0" t="0" r="0" b="0"/>
              <a:pathLst>
                <a:path w="2231694" h="724827">
                  <a:moveTo>
                    <a:pt x="0" y="724827"/>
                  </a:moveTo>
                  <a:lnTo>
                    <a:pt x="2231694" y="72482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7"/>
                  </a:lnTo>
                  <a:close/>
                </a:path>
              </a:pathLst>
            </a:custGeom>
            <a:solidFill>
              <a:srgbClr val="EC6752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713"/>
            <p:cNvSpPr/>
            <p:nvPr/>
          </p:nvSpPr>
          <p:spPr>
            <a:xfrm>
              <a:off x="5123942" y="2729001"/>
              <a:ext cx="2231694" cy="724827"/>
            </a:xfrm>
            <a:custGeom>
              <a:avLst/>
              <a:gdLst/>
              <a:ahLst/>
              <a:cxnLst/>
              <a:rect l="0" t="0" r="0" b="0"/>
              <a:pathLst>
                <a:path w="2231694" h="724827">
                  <a:moveTo>
                    <a:pt x="0" y="724827"/>
                  </a:moveTo>
                  <a:lnTo>
                    <a:pt x="2231694" y="72482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7"/>
                  </a:lnTo>
                  <a:close/>
                </a:path>
              </a:pathLst>
            </a:custGeom>
            <a:solidFill>
              <a:srgbClr val="06B6C7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1714"/>
            <p:cNvSpPr/>
            <p:nvPr/>
          </p:nvSpPr>
          <p:spPr>
            <a:xfrm>
              <a:off x="359994" y="3701049"/>
              <a:ext cx="2231694" cy="724827"/>
            </a:xfrm>
            <a:custGeom>
              <a:avLst/>
              <a:gdLst/>
              <a:ahLst/>
              <a:cxnLst/>
              <a:rect l="0" t="0" r="0" b="0"/>
              <a:pathLst>
                <a:path w="2231694" h="724827">
                  <a:moveTo>
                    <a:pt x="0" y="724827"/>
                  </a:moveTo>
                  <a:lnTo>
                    <a:pt x="2231694" y="72482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7"/>
                  </a:lnTo>
                  <a:close/>
                </a:path>
              </a:pathLst>
            </a:custGeom>
            <a:solidFill>
              <a:srgbClr val="92C56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1715"/>
            <p:cNvSpPr/>
            <p:nvPr/>
          </p:nvSpPr>
          <p:spPr>
            <a:xfrm>
              <a:off x="359994" y="1728013"/>
              <a:ext cx="2231694" cy="730377"/>
            </a:xfrm>
            <a:custGeom>
              <a:avLst/>
              <a:gdLst/>
              <a:ahLst/>
              <a:cxnLst/>
              <a:rect l="0" t="0" r="0" b="0"/>
              <a:pathLst>
                <a:path w="2231694" h="730377">
                  <a:moveTo>
                    <a:pt x="0" y="730377"/>
                  </a:moveTo>
                  <a:lnTo>
                    <a:pt x="2231694" y="73037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7"/>
                  </a:lnTo>
                  <a:close/>
                </a:path>
              </a:pathLst>
            </a:custGeom>
            <a:solidFill>
              <a:srgbClr val="EC655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716"/>
            <p:cNvSpPr/>
            <p:nvPr/>
          </p:nvSpPr>
          <p:spPr>
            <a:xfrm>
              <a:off x="5123942" y="1720678"/>
              <a:ext cx="2231694" cy="730376"/>
            </a:xfrm>
            <a:custGeom>
              <a:avLst/>
              <a:gdLst/>
              <a:ahLst/>
              <a:cxnLst/>
              <a:rect l="0" t="0" r="0" b="0"/>
              <a:pathLst>
                <a:path w="2231694" h="730376">
                  <a:moveTo>
                    <a:pt x="0" y="730376"/>
                  </a:moveTo>
                  <a:lnTo>
                    <a:pt x="2231694" y="730376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6"/>
                  </a:lnTo>
                  <a:close/>
                </a:path>
              </a:pathLst>
            </a:custGeom>
            <a:solidFill>
              <a:srgbClr val="F9B643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717"/>
            <p:cNvSpPr/>
            <p:nvPr/>
          </p:nvSpPr>
          <p:spPr>
            <a:xfrm>
              <a:off x="359994" y="2723451"/>
              <a:ext cx="2231694" cy="730377"/>
            </a:xfrm>
            <a:custGeom>
              <a:avLst/>
              <a:gdLst/>
              <a:ahLst/>
              <a:cxnLst/>
              <a:rect l="0" t="0" r="0" b="0"/>
              <a:pathLst>
                <a:path w="2231694" h="730377">
                  <a:moveTo>
                    <a:pt x="0" y="730377"/>
                  </a:moveTo>
                  <a:lnTo>
                    <a:pt x="2231694" y="73037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7"/>
                  </a:lnTo>
                  <a:close/>
                </a:path>
              </a:pathLst>
            </a:custGeom>
            <a:solidFill>
              <a:srgbClr val="8094B4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718"/>
            <p:cNvSpPr/>
            <p:nvPr/>
          </p:nvSpPr>
          <p:spPr>
            <a:xfrm>
              <a:off x="7480516" y="1713834"/>
              <a:ext cx="2231694" cy="730796"/>
            </a:xfrm>
            <a:custGeom>
              <a:avLst/>
              <a:gdLst/>
              <a:ahLst/>
              <a:cxnLst/>
              <a:rect l="0" t="0" r="0" b="0"/>
              <a:pathLst>
                <a:path w="2231694" h="730796">
                  <a:moveTo>
                    <a:pt x="0" y="730796"/>
                  </a:moveTo>
                  <a:lnTo>
                    <a:pt x="2231694" y="730796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796"/>
                  </a:lnTo>
                  <a:close/>
                </a:path>
              </a:pathLst>
            </a:custGeom>
            <a:solidFill>
              <a:srgbClr val="9EC961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719"/>
            <p:cNvSpPr/>
            <p:nvPr/>
          </p:nvSpPr>
          <p:spPr>
            <a:xfrm>
              <a:off x="2716568" y="1728013"/>
              <a:ext cx="2231694" cy="730377"/>
            </a:xfrm>
            <a:custGeom>
              <a:avLst/>
              <a:gdLst/>
              <a:ahLst/>
              <a:cxnLst/>
              <a:rect l="0" t="0" r="0" b="0"/>
              <a:pathLst>
                <a:path w="2231694" h="730377">
                  <a:moveTo>
                    <a:pt x="0" y="730377"/>
                  </a:moveTo>
                  <a:lnTo>
                    <a:pt x="2231694" y="73037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30377"/>
                  </a:lnTo>
                  <a:close/>
                </a:path>
              </a:pathLst>
            </a:custGeom>
            <a:solidFill>
              <a:srgbClr val="06B6C7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720"/>
            <p:cNvSpPr/>
            <p:nvPr/>
          </p:nvSpPr>
          <p:spPr>
            <a:xfrm>
              <a:off x="2716568" y="3701049"/>
              <a:ext cx="2231694" cy="724827"/>
            </a:xfrm>
            <a:custGeom>
              <a:avLst/>
              <a:gdLst/>
              <a:ahLst/>
              <a:cxnLst/>
              <a:rect l="0" t="0" r="0" b="0"/>
              <a:pathLst>
                <a:path w="2231694" h="724827">
                  <a:moveTo>
                    <a:pt x="0" y="724827"/>
                  </a:moveTo>
                  <a:lnTo>
                    <a:pt x="2231694" y="724827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7"/>
                  </a:lnTo>
                  <a:close/>
                </a:path>
              </a:pathLst>
            </a:custGeom>
            <a:solidFill>
              <a:srgbClr val="7469A5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721"/>
            <p:cNvSpPr/>
            <p:nvPr/>
          </p:nvSpPr>
          <p:spPr>
            <a:xfrm>
              <a:off x="5123942" y="3701048"/>
              <a:ext cx="2231694" cy="724828"/>
            </a:xfrm>
            <a:custGeom>
              <a:avLst/>
              <a:gdLst/>
              <a:ahLst/>
              <a:cxnLst/>
              <a:rect l="0" t="0" r="0" b="0"/>
              <a:pathLst>
                <a:path w="2231694" h="724828">
                  <a:moveTo>
                    <a:pt x="0" y="724828"/>
                  </a:moveTo>
                  <a:lnTo>
                    <a:pt x="2231694" y="724828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8"/>
                  </a:lnTo>
                  <a:close/>
                </a:path>
              </a:pathLst>
            </a:custGeom>
            <a:solidFill>
              <a:srgbClr val="7689AB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1722"/>
            <p:cNvSpPr/>
            <p:nvPr/>
          </p:nvSpPr>
          <p:spPr>
            <a:xfrm>
              <a:off x="7480516" y="3701048"/>
              <a:ext cx="2231694" cy="724828"/>
            </a:xfrm>
            <a:custGeom>
              <a:avLst/>
              <a:gdLst/>
              <a:ahLst/>
              <a:cxnLst/>
              <a:rect l="0" t="0" r="0" b="0"/>
              <a:pathLst>
                <a:path w="2231694" h="724828">
                  <a:moveTo>
                    <a:pt x="0" y="724828"/>
                  </a:moveTo>
                  <a:lnTo>
                    <a:pt x="2231694" y="724828"/>
                  </a:lnTo>
                  <a:lnTo>
                    <a:pt x="2231694" y="0"/>
                  </a:lnTo>
                  <a:lnTo>
                    <a:pt x="0" y="0"/>
                  </a:lnTo>
                  <a:lnTo>
                    <a:pt x="0" y="724828"/>
                  </a:lnTo>
                  <a:close/>
                </a:path>
              </a:pathLst>
            </a:custGeom>
            <a:solidFill>
              <a:srgbClr val="7689AB">
                <a:alpha val="10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25"/>
            <p:cNvSpPr/>
            <p:nvPr/>
          </p:nvSpPr>
          <p:spPr>
            <a:xfrm>
              <a:off x="5174748" y="2781712"/>
              <a:ext cx="835217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Мар</a:t>
              </a:r>
              <a:r>
                <a:rPr lang="en-US" sz="1400" b="0" i="0" spc="-20" baseline="0" dirty="0">
                  <a:latin typeface="PT Sans"/>
                </a:rPr>
                <a:t>т</a:t>
              </a:r>
              <a:r>
                <a:rPr lang="en-US" sz="1400" b="0" i="0" spc="-70" baseline="0" dirty="0">
                  <a:latin typeface="PT Sans"/>
                </a:rPr>
                <a:t> </a:t>
              </a:r>
              <a:r>
                <a:rPr lang="en-US" sz="1400" b="0" i="0" spc="-69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</p:txBody>
        </p:sp>
        <p:sp>
          <p:nvSpPr>
            <p:cNvPr id="19" name="Rectangle 1726"/>
            <p:cNvSpPr/>
            <p:nvPr/>
          </p:nvSpPr>
          <p:spPr>
            <a:xfrm>
              <a:off x="410800" y="3785831"/>
              <a:ext cx="786837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Май</a:t>
              </a:r>
              <a:r>
                <a:rPr lang="en-US" sz="1400" b="0" i="0" spc="-70" baseline="0" dirty="0">
                  <a:latin typeface="PT Sans"/>
                </a:rPr>
                <a:t> </a:t>
              </a:r>
              <a:r>
                <a:rPr lang="en-US" sz="1400" b="0" i="0" spc="-69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</p:txBody>
        </p:sp>
        <p:sp>
          <p:nvSpPr>
            <p:cNvPr id="20" name="Rectangle 1727"/>
            <p:cNvSpPr/>
            <p:nvPr/>
          </p:nvSpPr>
          <p:spPr>
            <a:xfrm>
              <a:off x="2769063" y="2763318"/>
              <a:ext cx="1064548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Феврал</a:t>
              </a:r>
              <a:r>
                <a:rPr lang="en-US" sz="1400" b="0" i="0" spc="-25" baseline="0" dirty="0">
                  <a:latin typeface="PT Sans"/>
                </a:rPr>
                <a:t>ь</a:t>
              </a:r>
              <a:r>
                <a:rPr lang="en-US" sz="1400" b="0" i="0" spc="-70" baseline="0" dirty="0">
                  <a:latin typeface="PT Sans"/>
                </a:rPr>
                <a:t> </a:t>
              </a:r>
              <a:r>
                <a:rPr lang="en-US" sz="1400" b="0" i="0" spc="-69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</p:txBody>
        </p:sp>
        <p:sp>
          <p:nvSpPr>
            <p:cNvPr id="21" name="Rectangle 1728"/>
            <p:cNvSpPr/>
            <p:nvPr/>
          </p:nvSpPr>
          <p:spPr>
            <a:xfrm>
              <a:off x="7531360" y="2775283"/>
              <a:ext cx="965027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Апр</a:t>
              </a:r>
              <a:r>
                <a:rPr lang="en-US" sz="1400" b="0" i="0" spc="-11" baseline="0" dirty="0">
                  <a:latin typeface="PT Sans"/>
                </a:rPr>
                <a:t>е</a:t>
              </a:r>
              <a:r>
                <a:rPr lang="en-US" sz="1400" b="0" i="0" spc="0" baseline="0" dirty="0">
                  <a:latin typeface="PT Sans"/>
                </a:rPr>
                <a:t>л</a:t>
              </a:r>
              <a:r>
                <a:rPr lang="en-US" sz="1400" b="0" i="0" spc="-25" baseline="0" dirty="0">
                  <a:latin typeface="PT Sans"/>
                </a:rPr>
                <a:t>ь</a:t>
              </a:r>
              <a:r>
                <a:rPr lang="en-US" sz="1400" b="0" i="0" spc="-69" baseline="0" dirty="0">
                  <a:latin typeface="PT Sans"/>
                </a:rPr>
                <a:t> </a:t>
              </a:r>
              <a:r>
                <a:rPr lang="en-US" sz="1400" b="0" i="0" spc="-70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</p:txBody>
        </p:sp>
        <p:sp>
          <p:nvSpPr>
            <p:cNvPr id="22" name="Rectangle 1729"/>
            <p:cNvSpPr/>
            <p:nvPr/>
          </p:nvSpPr>
          <p:spPr>
            <a:xfrm>
              <a:off x="410292" y="1778493"/>
              <a:ext cx="1450173" cy="50767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-25" baseline="0" dirty="0">
                  <a:latin typeface="PT Sans"/>
                </a:rPr>
                <a:t>С</a:t>
              </a:r>
              <a:r>
                <a:rPr lang="en-US" sz="1400" b="0" i="0" spc="0" baseline="0" dirty="0">
                  <a:latin typeface="PT Sans"/>
                </a:rPr>
                <a:t>ентябр</a:t>
              </a:r>
              <a:r>
                <a:rPr lang="en-US" sz="1400" b="0" i="0" spc="-25" baseline="0" dirty="0">
                  <a:latin typeface="PT Sans"/>
                </a:rPr>
                <a:t>ь</a:t>
              </a:r>
              <a:r>
                <a:rPr lang="en-US" sz="1400" b="0" i="0" spc="-69" baseline="0" dirty="0">
                  <a:latin typeface="PT Sans"/>
                </a:rPr>
                <a:t> 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  <a:p>
              <a:pPr marL="0">
                <a:lnSpc>
                  <a:spcPts val="265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ТРУДОЛЮБИЕ И </a:t>
              </a:r>
            </a:p>
            <a:p>
              <a:pPr marL="5079">
                <a:lnSpc>
                  <a:spcPts val="120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ПРОФЕССИОНАЛИЗМ</a:t>
              </a:r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23" name="Rectangle 1730"/>
            <p:cNvSpPr/>
            <p:nvPr/>
          </p:nvSpPr>
          <p:spPr>
            <a:xfrm>
              <a:off x="5174742" y="1778493"/>
              <a:ext cx="1321874" cy="50767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Ноябр</a:t>
              </a:r>
              <a:r>
                <a:rPr lang="en-US" sz="1400" b="0" i="0" spc="-24" baseline="0" dirty="0">
                  <a:latin typeface="PT Sans"/>
                </a:rPr>
                <a:t>ь</a:t>
              </a:r>
              <a:r>
                <a:rPr lang="en-US" sz="1400" b="0" i="0" spc="-70" baseline="0" dirty="0">
                  <a:latin typeface="PT Sans"/>
                </a:rPr>
                <a:t> 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  <a:p>
              <a:pPr marL="0">
                <a:lnSpc>
                  <a:spcPts val="2651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СПРАВЕДЛИВОСТЬ И </a:t>
              </a:r>
            </a:p>
            <a:p>
              <a:pPr marL="5079">
                <a:lnSpc>
                  <a:spcPts val="120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ОТВЕТСТВЕННОСТЬ</a:t>
              </a:r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24" name="Rectangle 1731"/>
            <p:cNvSpPr/>
            <p:nvPr/>
          </p:nvSpPr>
          <p:spPr>
            <a:xfrm>
              <a:off x="5174748" y="3028620"/>
              <a:ext cx="961950" cy="26202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НЕЗАВИСИМОСТЬ И </a:t>
              </a:r>
            </a:p>
            <a:p>
              <a:pPr marL="5079">
                <a:lnSpc>
                  <a:spcPts val="120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ПАТРИОТИЗМ</a:t>
              </a:r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25" name="Rectangle 1732"/>
            <p:cNvSpPr/>
            <p:nvPr/>
          </p:nvSpPr>
          <p:spPr>
            <a:xfrm>
              <a:off x="410800" y="4000630"/>
              <a:ext cx="1125125" cy="26202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ЕДИНСТВО И </a:t>
              </a:r>
            </a:p>
            <a:p>
              <a:pPr marL="5079">
                <a:lnSpc>
                  <a:spcPts val="120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СОЛИДАРНОСТЬ</a:t>
              </a:r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26" name="Rectangle 1733"/>
            <p:cNvSpPr/>
            <p:nvPr/>
          </p:nvSpPr>
          <p:spPr>
            <a:xfrm>
              <a:off x="410292" y="2731206"/>
              <a:ext cx="988590" cy="39849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508"/>
              <a:r>
                <a:rPr lang="en-US" sz="1400" b="0" i="0" spc="0" baseline="0" dirty="0">
                  <a:latin typeface="PT Sans"/>
                </a:rPr>
                <a:t>Январ</a:t>
              </a:r>
              <a:r>
                <a:rPr lang="en-US" sz="1400" b="0" i="0" spc="-24" baseline="0" dirty="0">
                  <a:latin typeface="PT Sans"/>
                </a:rPr>
                <a:t>ь</a:t>
              </a:r>
              <a:r>
                <a:rPr lang="en-US" sz="1400" b="0" i="0" spc="-69" baseline="0" dirty="0">
                  <a:latin typeface="PT Sans"/>
                </a:rPr>
                <a:t> </a:t>
              </a:r>
              <a:r>
                <a:rPr lang="en-US" sz="1400" b="0" i="0" spc="-70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  <a:p>
              <a:pPr marL="0">
                <a:lnSpc>
                  <a:spcPts val="265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ЗАКОН И ПОРЯДОК</a:t>
              </a: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27" name="Rectangle 1734"/>
            <p:cNvSpPr/>
            <p:nvPr/>
          </p:nvSpPr>
          <p:spPr>
            <a:xfrm>
              <a:off x="7531316" y="1728013"/>
              <a:ext cx="1130338" cy="49857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-12" baseline="0" dirty="0">
                  <a:latin typeface="PT Sans"/>
                </a:rPr>
                <a:t>Д</a:t>
              </a:r>
              <a:r>
                <a:rPr lang="en-US" sz="1400" b="0" i="0" spc="0" baseline="0" dirty="0">
                  <a:latin typeface="PT Sans"/>
                </a:rPr>
                <a:t>екабр</a:t>
              </a:r>
              <a:r>
                <a:rPr lang="en-US" sz="1400" b="0" i="0" spc="-25" baseline="0" dirty="0">
                  <a:latin typeface="PT Sans"/>
                </a:rPr>
                <a:t>ь</a:t>
              </a:r>
              <a:r>
                <a:rPr lang="en-US" sz="1400" b="0" i="0" spc="-69" baseline="0" dirty="0">
                  <a:latin typeface="PT Sans"/>
                </a:rPr>
                <a:t> 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  <a:p>
              <a:pPr marL="6476">
                <a:lnSpc>
                  <a:spcPts val="2585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ЕДИНСТВО И </a:t>
              </a:r>
            </a:p>
            <a:p>
              <a:pPr marL="11557">
                <a:lnSpc>
                  <a:spcPts val="120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СОЛИДАРНОСТЬ</a:t>
              </a:r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28" name="Rectangle 1735"/>
            <p:cNvSpPr/>
            <p:nvPr/>
          </p:nvSpPr>
          <p:spPr>
            <a:xfrm>
              <a:off x="2767368" y="1752370"/>
              <a:ext cx="1033268" cy="50767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Октябр</a:t>
              </a:r>
              <a:r>
                <a:rPr lang="en-US" sz="1400" b="0" i="0" spc="-25" baseline="0" dirty="0">
                  <a:latin typeface="PT Sans"/>
                </a:rPr>
                <a:t>ь</a:t>
              </a:r>
              <a:r>
                <a:rPr lang="en-US" sz="1400" b="0" i="0" spc="-69" baseline="0" dirty="0">
                  <a:latin typeface="PT Sans"/>
                </a:rPr>
                <a:t> </a:t>
              </a:r>
              <a:r>
                <a:rPr lang="en-US" sz="1400" b="0" i="0" spc="-70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  <a:p>
              <a:pPr marL="0">
                <a:lnSpc>
                  <a:spcPts val="265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НЕЗАВИСИМОСТЬ И </a:t>
              </a:r>
            </a:p>
            <a:p>
              <a:pPr marL="5079">
                <a:lnSpc>
                  <a:spcPts val="120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ПАТРИОТИЗМ</a:t>
              </a:r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29" name="Rectangle 1736"/>
            <p:cNvSpPr/>
            <p:nvPr/>
          </p:nvSpPr>
          <p:spPr>
            <a:xfrm>
              <a:off x="2769146" y="3023113"/>
              <a:ext cx="994794" cy="26202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СОЗИДАНИЕ И </a:t>
              </a:r>
            </a:p>
            <a:p>
              <a:pPr marL="5079">
                <a:lnSpc>
                  <a:spcPts val="120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НОВАТОРСТВА</a:t>
              </a:r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30" name="Rectangle 1737"/>
            <p:cNvSpPr/>
            <p:nvPr/>
          </p:nvSpPr>
          <p:spPr>
            <a:xfrm>
              <a:off x="7480643" y="3028663"/>
              <a:ext cx="1450173" cy="26202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ТРУДОЛЮБИЕ И </a:t>
              </a:r>
            </a:p>
            <a:p>
              <a:pPr marL="5080">
                <a:lnSpc>
                  <a:spcPts val="120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ПРОФЕССИОНАЛИЗМ</a:t>
              </a:r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31" name="Rectangle 1738"/>
            <p:cNvSpPr/>
            <p:nvPr/>
          </p:nvSpPr>
          <p:spPr>
            <a:xfrm>
              <a:off x="2767368" y="3747336"/>
              <a:ext cx="994794" cy="50767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Июн</a:t>
              </a:r>
              <a:r>
                <a:rPr lang="en-US" sz="1400" b="0" i="0" spc="-25" baseline="0" dirty="0">
                  <a:latin typeface="PT Sans"/>
                </a:rPr>
                <a:t>ь</a:t>
              </a:r>
              <a:r>
                <a:rPr lang="en-US" sz="1400" b="0" i="0" spc="-70" baseline="0" dirty="0">
                  <a:latin typeface="PT Sans"/>
                </a:rPr>
                <a:t> </a:t>
              </a:r>
              <a:r>
                <a:rPr lang="en-US" sz="1400" b="0" i="0" spc="-69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  <a:p>
              <a:pPr marL="0">
                <a:lnSpc>
                  <a:spcPts val="265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СОЗИДАНИЕ И </a:t>
              </a:r>
            </a:p>
            <a:p>
              <a:pPr marL="5079">
                <a:lnSpc>
                  <a:spcPts val="1200"/>
                </a:lnSpc>
              </a:pP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НОВАТОРСТВА</a:t>
              </a:r>
              <a:r>
                <a:rPr lang="en-US" sz="1400" b="0" i="0" spc="0" baseline="1000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32" name="Rectangle 1739"/>
            <p:cNvSpPr/>
            <p:nvPr/>
          </p:nvSpPr>
          <p:spPr>
            <a:xfrm>
              <a:off x="5174748" y="3766607"/>
              <a:ext cx="855131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Июл</a:t>
              </a:r>
              <a:r>
                <a:rPr lang="en-US" sz="1400" b="0" i="0" spc="-25" baseline="0" dirty="0">
                  <a:latin typeface="PT Sans"/>
                </a:rPr>
                <a:t>ь</a:t>
              </a:r>
              <a:r>
                <a:rPr lang="en-US" sz="1400" b="0" i="0" spc="-70" baseline="0" dirty="0">
                  <a:latin typeface="PT Sans"/>
                </a:rPr>
                <a:t> </a:t>
              </a:r>
              <a:r>
                <a:rPr lang="en-US" sz="1400" b="0" i="0" spc="-69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</p:txBody>
        </p:sp>
        <p:sp>
          <p:nvSpPr>
            <p:cNvPr id="33" name="Rectangle 1740"/>
            <p:cNvSpPr/>
            <p:nvPr/>
          </p:nvSpPr>
          <p:spPr>
            <a:xfrm>
              <a:off x="5174748" y="4000664"/>
              <a:ext cx="988590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kk-KZ" sz="140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ЗАКОН И ПОРЯДОК</a:t>
              </a: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  <p:sp>
          <p:nvSpPr>
            <p:cNvPr id="34" name="Rectangle 1741"/>
            <p:cNvSpPr/>
            <p:nvPr/>
          </p:nvSpPr>
          <p:spPr>
            <a:xfrm>
              <a:off x="7531316" y="3740907"/>
              <a:ext cx="912529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latin typeface="PT Sans"/>
                </a:rPr>
                <a:t>Авгус</a:t>
              </a:r>
              <a:r>
                <a:rPr lang="en-US" sz="1400" b="0" i="0" spc="-20" baseline="0" dirty="0">
                  <a:latin typeface="PT Sans"/>
                </a:rPr>
                <a:t>т</a:t>
              </a:r>
              <a:r>
                <a:rPr lang="en-US" sz="1400" b="0" i="0" spc="-70" baseline="0" dirty="0">
                  <a:latin typeface="PT Sans"/>
                </a:rPr>
                <a:t> </a:t>
              </a:r>
              <a:r>
                <a:rPr lang="en-US" sz="1400" b="0" i="0" spc="-69" baseline="0" dirty="0">
                  <a:latin typeface="PT Sans"/>
                </a:rPr>
                <a:t>–</a:t>
              </a:r>
              <a:r>
                <a:rPr lang="en-US" sz="1400" b="0" i="0" spc="0" baseline="0" dirty="0">
                  <a:latin typeface="PT Sans"/>
                </a:rPr>
                <a:t> месяц</a:t>
              </a:r>
            </a:p>
          </p:txBody>
        </p:sp>
        <p:sp>
          <p:nvSpPr>
            <p:cNvPr id="35" name="Rectangle 1742"/>
            <p:cNvSpPr/>
            <p:nvPr/>
          </p:nvSpPr>
          <p:spPr>
            <a:xfrm>
              <a:off x="7531316" y="4000664"/>
              <a:ext cx="988590" cy="1528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/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«</a:t>
              </a:r>
              <a:r>
                <a:rPr lang="en-US" sz="1400" b="0" i="0" spc="0" baseline="-10000" dirty="0">
                  <a:solidFill>
                    <a:srgbClr val="FFFFFF"/>
                  </a:solidFill>
                  <a:latin typeface="PT Sans"/>
                </a:rPr>
                <a:t>ЗАКОН И ПОРЯДОК</a:t>
              </a:r>
              <a:r>
                <a:rPr lang="en-US" sz="1400" b="0" i="0" spc="0" baseline="0" dirty="0">
                  <a:solidFill>
                    <a:srgbClr val="FFFFFF"/>
                  </a:solidFill>
                  <a:latin typeface="PT Sans"/>
                </a:rPr>
                <a:t>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6663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D9F72BD1-0048-FE4D-20DD-CA147D0AB43E}"/>
              </a:ext>
            </a:extLst>
          </p:cNvPr>
          <p:cNvGrpSpPr/>
          <p:nvPr/>
        </p:nvGrpSpPr>
        <p:grpSpPr>
          <a:xfrm>
            <a:off x="0" y="-118574"/>
            <a:ext cx="12467153" cy="7039915"/>
            <a:chOff x="0" y="-118574"/>
            <a:chExt cx="12467153" cy="7039915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0" y="-118574"/>
              <a:ext cx="12467153" cy="7039915"/>
              <a:chOff x="-89065" y="0"/>
              <a:chExt cx="12467153" cy="7039915"/>
            </a:xfrm>
          </p:grpSpPr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id="{9352EBBE-BFF2-8B56-2570-CCC2E3242B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89065" y="0"/>
                <a:ext cx="12467153" cy="7039915"/>
              </a:xfrm>
              <a:prstGeom prst="rect">
                <a:avLst/>
              </a:prstGeom>
            </p:spPr>
          </p:pic>
          <p:sp>
            <p:nvSpPr>
              <p:cNvPr id="6" name="Прямоугольник 5"/>
              <p:cNvSpPr/>
              <p:nvPr/>
            </p:nvSpPr>
            <p:spPr>
              <a:xfrm>
                <a:off x="0" y="0"/>
                <a:ext cx="3205212" cy="827773"/>
              </a:xfrm>
              <a:prstGeom prst="rect">
                <a:avLst/>
              </a:prstGeom>
              <a:solidFill>
                <a:srgbClr val="DEEDC6"/>
              </a:solidFill>
              <a:ln>
                <a:solidFill>
                  <a:srgbClr val="DEED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F2321F44-BAA3-AD2A-3F1C-5812E8786D66}"/>
                </a:ext>
              </a:extLst>
            </p:cNvPr>
            <p:cNvSpPr/>
            <p:nvPr/>
          </p:nvSpPr>
          <p:spPr>
            <a:xfrm>
              <a:off x="148664" y="2007826"/>
              <a:ext cx="6108535" cy="3011054"/>
            </a:xfrm>
            <a:prstGeom prst="rect">
              <a:avLst/>
            </a:prstGeom>
            <a:solidFill>
              <a:srgbClr val="DEEDC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k-KZ"/>
            </a:p>
          </p:txBody>
        </p:sp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AFED-7685-483D-BB3D-3688CA430C76}" type="slidenum">
              <a:rPr lang="ru-RU" smtClean="0"/>
              <a:t>6</a:t>
            </a:fld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7F78F2A-40BF-AF7C-2729-9F68F4A59DB1}"/>
              </a:ext>
            </a:extLst>
          </p:cNvPr>
          <p:cNvSpPr/>
          <p:nvPr/>
        </p:nvSpPr>
        <p:spPr>
          <a:xfrm flipV="1">
            <a:off x="6447683" y="-90958"/>
            <a:ext cx="6108535" cy="365950"/>
          </a:xfrm>
          <a:prstGeom prst="rect">
            <a:avLst/>
          </a:prstGeom>
          <a:solidFill>
            <a:srgbClr val="DEED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D8B7708-761C-5892-00D2-3B9269107ADE}"/>
              </a:ext>
            </a:extLst>
          </p:cNvPr>
          <p:cNvSpPr/>
          <p:nvPr/>
        </p:nvSpPr>
        <p:spPr>
          <a:xfrm>
            <a:off x="399255" y="1788535"/>
            <a:ext cx="5344320" cy="2002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3200" b="1" dirty="0">
                <a:latin typeface="Arial" panose="020B0604020202020204" pitchFamily="34" charset="0"/>
                <a:cs typeface="Arial" panose="020B0604020202020204" pitchFamily="34" charset="0"/>
              </a:rPr>
              <a:t>Әлеуметтік жобалар</a:t>
            </a:r>
          </a:p>
          <a:p>
            <a:r>
              <a:rPr lang="kk-KZ" sz="3200" b="1" dirty="0">
                <a:latin typeface="Arial" panose="020B0604020202020204" pitchFamily="34" charset="0"/>
                <a:cs typeface="Arial" panose="020B0604020202020204" pitchFamily="34" charset="0"/>
              </a:rPr>
              <a:t>мен іс-шаралар арқылы</a:t>
            </a:r>
          </a:p>
          <a:p>
            <a:r>
              <a:rPr lang="kk-KZ" sz="3200" b="1" dirty="0">
                <a:latin typeface="Arial" panose="020B0604020202020204" pitchFamily="34" charset="0"/>
                <a:cs typeface="Arial" panose="020B0604020202020204" pitchFamily="34" charset="0"/>
              </a:rPr>
              <a:t>құндылықтарды енгізу</a:t>
            </a:r>
            <a:endParaRPr lang="x-none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5A91FF-08CB-C5E7-D602-7D6C19FD4A42}"/>
              </a:ext>
            </a:extLst>
          </p:cNvPr>
          <p:cNvSpPr/>
          <p:nvPr/>
        </p:nvSpPr>
        <p:spPr>
          <a:xfrm>
            <a:off x="6549065" y="267278"/>
            <a:ext cx="5344320" cy="432915"/>
          </a:xfrm>
          <a:prstGeom prst="rect">
            <a:avLst/>
          </a:prstGeom>
          <a:solidFill>
            <a:srgbClr val="DEEDC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2400" dirty="0">
                <a:latin typeface="Arial" panose="020B0604020202020204" pitchFamily="34" charset="0"/>
                <a:cs typeface="Arial" panose="020B0604020202020204" pitchFamily="34" charset="0"/>
              </a:rPr>
              <a:t>Жобалар</a:t>
            </a: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7404E34-DC63-2690-570A-8CCEF5C01E92}"/>
              </a:ext>
            </a:extLst>
          </p:cNvPr>
          <p:cNvSpPr/>
          <p:nvPr/>
        </p:nvSpPr>
        <p:spPr>
          <a:xfrm>
            <a:off x="6549065" y="732260"/>
            <a:ext cx="5344320" cy="1295399"/>
          </a:xfrm>
          <a:prstGeom prst="rect">
            <a:avLst/>
          </a:prstGeom>
          <a:solidFill>
            <a:srgbClr val="DEEDC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Жобалар – бұл білім беру мен қоғамның әртүрлі</a:t>
            </a:r>
          </a:p>
          <a:p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аспектілерін жақсартуға, білім алушыларды, ата-аналарды,</a:t>
            </a:r>
          </a:p>
          <a:p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педагогтерді профилактикалық іс-шараларға тарту арқылы</a:t>
            </a:r>
          </a:p>
          <a:p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жеке құндылықтарды қалыптастыруға бағытталған білім</a:t>
            </a:r>
          </a:p>
          <a:p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беру бастамалары</a:t>
            </a:r>
            <a:endParaRPr lang="x-non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1E110BF-E31C-6CFD-19EF-9C600768B525}"/>
              </a:ext>
            </a:extLst>
          </p:cNvPr>
          <p:cNvSpPr/>
          <p:nvPr/>
        </p:nvSpPr>
        <p:spPr>
          <a:xfrm>
            <a:off x="6623215" y="2286000"/>
            <a:ext cx="2672160" cy="1295399"/>
          </a:xfrm>
          <a:prstGeom prst="rect">
            <a:avLst/>
          </a:prstGeom>
          <a:solidFill>
            <a:srgbClr val="A7DDE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dirty="0">
                <a:latin typeface="Arial" panose="020B0604020202020204" pitchFamily="34" charset="0"/>
                <a:cs typeface="Arial" panose="020B0604020202020204" pitchFamily="34" charset="0"/>
              </a:rPr>
              <a:t>«Қамқор»</a:t>
            </a:r>
          </a:p>
          <a:p>
            <a:endParaRPr lang="kk-K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k-K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Әлеуметтік жобаларды жүзеге</a:t>
            </a:r>
          </a:p>
          <a:p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асыру арқылы құндылықтарды</a:t>
            </a:r>
          </a:p>
          <a:p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дәріптеу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F644B19-E8F3-DB9A-0C38-817C0A18A897}"/>
              </a:ext>
            </a:extLst>
          </p:cNvPr>
          <p:cNvSpPr/>
          <p:nvPr/>
        </p:nvSpPr>
        <p:spPr>
          <a:xfrm>
            <a:off x="9412095" y="2246208"/>
            <a:ext cx="2672160" cy="1295399"/>
          </a:xfrm>
          <a:prstGeom prst="rect">
            <a:avLst/>
          </a:prstGeom>
          <a:solidFill>
            <a:srgbClr val="FDCE9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1100" b="1" i="0" u="none" strike="noStrike" baseline="0" dirty="0">
                <a:latin typeface="PTSans-Bold"/>
              </a:rPr>
              <a:t>«Еңбегі адал - жас өрен»</a:t>
            </a:r>
            <a:endParaRPr lang="kk-KZ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k-K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Білім алушылардың әртүрлі</a:t>
            </a:r>
          </a:p>
          <a:p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мамандыққа деген қызығушылығын</a:t>
            </a:r>
          </a:p>
          <a:p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арттыру және еңбекқорлық идеясы</a:t>
            </a:r>
          </a:p>
          <a:p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арқылы құндылықтарды дәріптеу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5CC7A9D-3CA8-871D-7C46-403084CA00B3}"/>
              </a:ext>
            </a:extLst>
          </p:cNvPr>
          <p:cNvSpPr/>
          <p:nvPr/>
        </p:nvSpPr>
        <p:spPr>
          <a:xfrm>
            <a:off x="6621417" y="3723482"/>
            <a:ext cx="2672160" cy="1295399"/>
          </a:xfrm>
          <a:prstGeom prst="rect">
            <a:avLst/>
          </a:prstGeom>
          <a:solidFill>
            <a:srgbClr val="FABAA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«SMART BALA»</a:t>
            </a:r>
            <a:endParaRPr lang="kk-K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k-K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Инновациялық жобалар конкурсы</a:t>
            </a:r>
          </a:p>
          <a:p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арқылы құндылықтарды дәріптеу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C346F96-8770-0870-2670-C8F65F1D9966}"/>
              </a:ext>
            </a:extLst>
          </p:cNvPr>
          <p:cNvSpPr/>
          <p:nvPr/>
        </p:nvSpPr>
        <p:spPr>
          <a:xfrm>
            <a:off x="9430775" y="3723481"/>
            <a:ext cx="2672160" cy="1295399"/>
          </a:xfrm>
          <a:prstGeom prst="rect">
            <a:avLst/>
          </a:prstGeom>
          <a:solidFill>
            <a:srgbClr val="BEB9DC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kk-KZ" sz="1100" b="1" dirty="0">
                <a:latin typeface="Arial" panose="020B0604020202020204" pitchFamily="34" charset="0"/>
                <a:cs typeface="Arial" panose="020B0604020202020204" pitchFamily="34" charset="0"/>
              </a:rPr>
              <a:t>«Шабыт»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k-K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Білім алушылардың</a:t>
            </a:r>
          </a:p>
          <a:p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шығармашылық әлеуетін ашу</a:t>
            </a:r>
          </a:p>
          <a:p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арқылы құндылықтарды дәріптеу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FBBB6C1-40B8-4AE5-8122-2EA69A4B6BCA}"/>
              </a:ext>
            </a:extLst>
          </p:cNvPr>
          <p:cNvSpPr/>
          <p:nvPr/>
        </p:nvSpPr>
        <p:spPr>
          <a:xfrm>
            <a:off x="6641897" y="5183981"/>
            <a:ext cx="2672160" cy="1295399"/>
          </a:xfrm>
          <a:prstGeom prst="rect">
            <a:avLst/>
          </a:prstGeom>
          <a:solidFill>
            <a:srgbClr val="D4E7B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kk-KZ" sz="1100" b="1" dirty="0">
                <a:latin typeface="Arial" panose="020B0604020202020204" pitchFamily="34" charset="0"/>
                <a:cs typeface="Arial" panose="020B0604020202020204" pitchFamily="34" charset="0"/>
              </a:rPr>
              <a:t>«Ұшқыр ой алаңы»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k-K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Тілдік дағдыларды дамыту және</a:t>
            </a:r>
          </a:p>
          <a:p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тақырыптық талқылау арқылы</a:t>
            </a:r>
          </a:p>
          <a:p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құндылықтарды дәріптеу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93329DB-87FB-01CA-685F-328F11188247}"/>
              </a:ext>
            </a:extLst>
          </p:cNvPr>
          <p:cNvSpPr/>
          <p:nvPr/>
        </p:nvSpPr>
        <p:spPr>
          <a:xfrm>
            <a:off x="9412095" y="5200754"/>
            <a:ext cx="2672160" cy="1295399"/>
          </a:xfrm>
          <a:prstGeom prst="rect">
            <a:avLst/>
          </a:prstGeom>
          <a:solidFill>
            <a:srgbClr val="F6ADC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kk-KZ" sz="1100" b="1" dirty="0">
                <a:latin typeface="Arial" panose="020B0604020202020204" pitchFamily="34" charset="0"/>
                <a:cs typeface="Arial" panose="020B0604020202020204" pitchFamily="34" charset="0"/>
              </a:rPr>
              <a:t>«Балалар кітапханасы»</a:t>
            </a:r>
            <a:endParaRPr lang="kk-KZ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k-KZ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Кітап оқуға және білім алуға</a:t>
            </a:r>
          </a:p>
          <a:p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қызығушылықты қалыптастыру</a:t>
            </a:r>
            <a:endParaRPr lang="x-non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7551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2357</TotalTime>
  <Words>390</Words>
  <Application>Microsoft Office PowerPoint</Application>
  <PresentationFormat>Широкоэкранный</PresentationFormat>
  <Paragraphs>163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PT Sans</vt:lpstr>
      <vt:lpstr>PTSans-Bold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Құндылықтардың айларға бөлінісі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Анар Танирбергенова</dc:creator>
  <cp:lastModifiedBy>user</cp:lastModifiedBy>
  <cp:revision>13</cp:revision>
  <dcterms:created xsi:type="dcterms:W3CDTF">2024-07-26T04:49:11Z</dcterms:created>
  <dcterms:modified xsi:type="dcterms:W3CDTF">2024-08-20T06:47:07Z</dcterms:modified>
</cp:coreProperties>
</file>